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308" r:id="rId20"/>
    <p:sldId id="275" r:id="rId21"/>
    <p:sldId id="276" r:id="rId22"/>
    <p:sldId id="277" r:id="rId23"/>
    <p:sldId id="278" r:id="rId24"/>
    <p:sldId id="279" r:id="rId25"/>
    <p:sldId id="309" r:id="rId26"/>
    <p:sldId id="311" r:id="rId27"/>
    <p:sldId id="282" r:id="rId28"/>
    <p:sldId id="283" r:id="rId29"/>
    <p:sldId id="284" r:id="rId30"/>
    <p:sldId id="285" r:id="rId31"/>
    <p:sldId id="286" r:id="rId32"/>
    <p:sldId id="310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7" d="100"/>
          <a:sy n="57" d="100"/>
        </p:scale>
        <p:origin x="-1734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53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66CD52-7B56-C242-A6A1-65CED937FA5A}" type="datetimeFigureOut">
              <a:rPr lang="en-US" smtClean="0"/>
              <a:t>5/20/2015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F28F07-491E-D845-9215-C885B428C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349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28F07-491E-D845-9215-C885B428CB0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440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4D8DEE8-7A87-4E01-8ADE-4C49CDD43F74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F9461-E3EB-40CD-B93F-E5CBBBD8E0BA}" type="datetimeFigureOut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A7543-9AAE-4E9F-B28C-4FCCFD07D4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578FA3-38AD-400D-A4D2-18E8EF129E5F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F424-F111-43CB-9C75-D52325012943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4A8BBF0-342D-409A-9C0A-B1B451E92883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5DA190-4BDC-4D39-B5BB-A14B3E8B1B3D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1D52F2-9B11-4FC0-9217-7D20B3AC9849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13737-8506-438E-ABC0-0BE7E06DCCA6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1D58AA-1C84-40C9-BFEE-631CCB17636C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542C1-4E96-413B-B72E-6C4B39D85C9D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542AA2-D442-471A-9D69-80392E1E581D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886C9C-DC18-4195-8FD5-A50AA931D419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EC43563C-D9B3-4432-B336-144C997D6215}" type="datetime1">
              <a:rPr lang="en-US" smtClean="0"/>
              <a:pPr/>
              <a:t>5/20/2015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pPr algn="r"/>
            <a:fld id="{F7886C9C-DC18-4195-8FD5-A50AA931D419}" type="slidenum">
              <a:rPr lang="en-US" smtClean="0"/>
              <a:pPr algn="r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rivannariver.org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13" Type="http://schemas.openxmlformats.org/officeDocument/2006/relationships/slide" Target="slide27.xml"/><Relationship Id="rId18" Type="http://schemas.openxmlformats.org/officeDocument/2006/relationships/slide" Target="slide39.xml"/><Relationship Id="rId26" Type="http://schemas.openxmlformats.org/officeDocument/2006/relationships/slide" Target="slide51.xml"/><Relationship Id="rId3" Type="http://schemas.openxmlformats.org/officeDocument/2006/relationships/slide" Target="slide5.xml"/><Relationship Id="rId21" Type="http://schemas.openxmlformats.org/officeDocument/2006/relationships/slide" Target="slide33.xml"/><Relationship Id="rId7" Type="http://schemas.openxmlformats.org/officeDocument/2006/relationships/slide" Target="slide21.xml"/><Relationship Id="rId12" Type="http://schemas.openxmlformats.org/officeDocument/2006/relationships/slide" Target="slide31.xml"/><Relationship Id="rId17" Type="http://schemas.openxmlformats.org/officeDocument/2006/relationships/slide" Target="slide41.xml"/><Relationship Id="rId25" Type="http://schemas.openxmlformats.org/officeDocument/2006/relationships/slide" Target="slide49.xml"/><Relationship Id="rId2" Type="http://schemas.openxmlformats.org/officeDocument/2006/relationships/notesSlide" Target="../notesSlides/notesSlide1.xml"/><Relationship Id="rId16" Type="http://schemas.openxmlformats.org/officeDocument/2006/relationships/slide" Target="slide23.xml"/><Relationship Id="rId20" Type="http://schemas.openxmlformats.org/officeDocument/2006/relationships/slide" Target="slide35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13.xml"/><Relationship Id="rId24" Type="http://schemas.openxmlformats.org/officeDocument/2006/relationships/slide" Target="slide47.xml"/><Relationship Id="rId5" Type="http://schemas.openxmlformats.org/officeDocument/2006/relationships/slide" Target="slide9.xml"/><Relationship Id="rId15" Type="http://schemas.openxmlformats.org/officeDocument/2006/relationships/slide" Target="slide25.xml"/><Relationship Id="rId23" Type="http://schemas.openxmlformats.org/officeDocument/2006/relationships/slide" Target="slide45.xml"/><Relationship Id="rId10" Type="http://schemas.openxmlformats.org/officeDocument/2006/relationships/slide" Target="slide15.xml"/><Relationship Id="rId19" Type="http://schemas.openxmlformats.org/officeDocument/2006/relationships/slide" Target="slide37.xml"/><Relationship Id="rId4" Type="http://schemas.openxmlformats.org/officeDocument/2006/relationships/slide" Target="slide7.xml"/><Relationship Id="rId9" Type="http://schemas.openxmlformats.org/officeDocument/2006/relationships/slide" Target="slide17.xml"/><Relationship Id="rId14" Type="http://schemas.openxmlformats.org/officeDocument/2006/relationships/slide" Target="slide29.xml"/><Relationship Id="rId22" Type="http://schemas.openxmlformats.org/officeDocument/2006/relationships/slide" Target="slide4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9623" y="2495549"/>
            <a:ext cx="6324600" cy="4093509"/>
          </a:xfrm>
        </p:spPr>
        <p:txBody>
          <a:bodyPr/>
          <a:lstStyle/>
          <a:p>
            <a:pPr algn="ctr"/>
            <a:r>
              <a:rPr lang="en-US" sz="7200" dirty="0" smtClean="0"/>
              <a:t>Water trivia </a:t>
            </a:r>
            <a:br>
              <a:rPr lang="en-US" sz="7200" dirty="0" smtClean="0"/>
            </a:br>
            <a:r>
              <a:rPr lang="en-US" sz="7200" dirty="0" smtClean="0"/>
              <a:t/>
            </a:r>
            <a:br>
              <a:rPr lang="en-US" sz="7200" dirty="0" smtClean="0"/>
            </a:br>
            <a:r>
              <a:rPr lang="en-US" sz="2800" dirty="0" smtClean="0">
                <a:hlinkClick r:id="rId2"/>
              </a:rPr>
              <a:t>www.rivannariver.org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434-97-RIVER </a:t>
            </a:r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043304" y="1841500"/>
            <a:ext cx="1897495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74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B. SEQUIOA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Animals and aquatic life 400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6705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Which of the following is not a threat </a:t>
            </a:r>
          </a:p>
          <a:p>
            <a:pPr marL="4572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to a decrease in shad population?</a:t>
            </a:r>
          </a:p>
          <a:p>
            <a:pPr marL="788670" indent="-742950">
              <a:buFont typeface="+mj-lt"/>
              <a:buAutoNum type="alphaLcPeriod"/>
            </a:pPr>
            <a:r>
              <a:rPr lang="en-US" sz="3600" dirty="0" smtClean="0"/>
              <a:t>People canoeing on the river</a:t>
            </a:r>
          </a:p>
          <a:p>
            <a:pPr marL="788670" indent="-742950">
              <a:buFont typeface="+mj-lt"/>
              <a:buAutoNum type="alphaLcPeriod"/>
            </a:pPr>
            <a:r>
              <a:rPr lang="en-US" sz="3600" dirty="0" smtClean="0"/>
              <a:t>Pollution </a:t>
            </a:r>
          </a:p>
          <a:p>
            <a:pPr marL="788670" indent="-742950">
              <a:buFont typeface="+mj-lt"/>
              <a:buAutoNum type="alphaLcPeriod"/>
            </a:pPr>
            <a:r>
              <a:rPr lang="en-US" sz="3600" dirty="0" smtClean="0"/>
              <a:t>Dams</a:t>
            </a:r>
          </a:p>
          <a:p>
            <a:pPr marL="788670" indent="-742950">
              <a:buFont typeface="+mj-lt"/>
              <a:buAutoNum type="alphaLcPeriod"/>
            </a:pPr>
            <a:r>
              <a:rPr lang="en-US" sz="3600" dirty="0" smtClean="0"/>
              <a:t>Overfishing 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aquatic life 500	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264408" y="4342149"/>
            <a:ext cx="2417007" cy="120160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87400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49824"/>
            <a:ext cx="8407893" cy="3711388"/>
          </a:xfrm>
        </p:spPr>
        <p:txBody>
          <a:bodyPr>
            <a:normAutofit/>
          </a:bodyPr>
          <a:lstStyle/>
          <a:p>
            <a:pPr marL="1188720" indent="-1143000">
              <a:buAutoNum type="alphaUcPeriod"/>
            </a:pPr>
            <a:r>
              <a:rPr lang="en-US" sz="6000" dirty="0" smtClean="0"/>
              <a:t>PEOPLE CANOEING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ON THE RIVER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Animals and aquatic life 500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197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is another name for the </a:t>
            </a:r>
            <a:endParaRPr lang="en-US" sz="4000" dirty="0" smtClean="0"/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Rivanna </a:t>
            </a:r>
            <a:r>
              <a:rPr lang="en-US" sz="4000" dirty="0"/>
              <a:t>River? </a:t>
            </a:r>
          </a:p>
          <a:p>
            <a:pPr marL="502920" indent="-457200">
              <a:buFont typeface="+mj-lt"/>
              <a:buAutoNum type="alphaLcPeriod"/>
            </a:pPr>
            <a:r>
              <a:rPr lang="en-US" sz="4000" dirty="0"/>
              <a:t>Mr. Washington’s River</a:t>
            </a:r>
          </a:p>
          <a:p>
            <a:pPr marL="502920" indent="-457200">
              <a:buFont typeface="+mj-lt"/>
              <a:buAutoNum type="alphaLcPeriod"/>
            </a:pPr>
            <a:r>
              <a:rPr lang="en-US" sz="4000" dirty="0"/>
              <a:t>Mr. Jefferson’s River</a:t>
            </a:r>
          </a:p>
          <a:p>
            <a:pPr marL="502920" indent="-457200">
              <a:buFont typeface="+mj-lt"/>
              <a:buAutoNum type="alphaLcPeriod"/>
            </a:pPr>
            <a:r>
              <a:rPr lang="en-US" sz="4000" dirty="0"/>
              <a:t>Mr. Madison’s River </a:t>
            </a:r>
          </a:p>
          <a:p>
            <a:pPr marL="502920" indent="-457200">
              <a:buFont typeface="+mj-lt"/>
              <a:buAutoNum type="alphaLcPeriod"/>
            </a:pPr>
            <a:r>
              <a:rPr lang="en-US" sz="4000" dirty="0"/>
              <a:t>Mr. Lincoln’s River</a:t>
            </a:r>
          </a:p>
          <a:p>
            <a:pPr lvl="0"/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Rivanna river and watershed 100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132554" y="4287899"/>
            <a:ext cx="2007345" cy="983128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66287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719071"/>
            <a:ext cx="8530989" cy="4407408"/>
          </a:xfrm>
        </p:spPr>
        <p:txBody>
          <a:bodyPr>
            <a:normAutofit/>
          </a:bodyPr>
          <a:lstStyle/>
          <a:p>
            <a:r>
              <a:rPr lang="en-US" sz="6600" dirty="0"/>
              <a:t>B. </a:t>
            </a:r>
            <a:r>
              <a:rPr lang="en-US" sz="6600" dirty="0" smtClean="0"/>
              <a:t>MR. JEFFERSON’S  </a:t>
            </a:r>
          </a:p>
          <a:p>
            <a:pPr marL="45720" indent="0">
              <a:buNone/>
            </a:pPr>
            <a:r>
              <a:rPr lang="en-US" sz="6600" dirty="0"/>
              <a:t> </a:t>
            </a:r>
            <a:r>
              <a:rPr lang="en-US" sz="6600" dirty="0" smtClean="0"/>
              <a:t>     RIVER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Rivanna river and watershed 100 answer</a:t>
            </a:r>
            <a:endParaRPr lang="en-US" sz="2500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7837" y="3145559"/>
            <a:ext cx="2293915" cy="2980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971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The Rivanna River originates in </a:t>
            </a:r>
            <a:endParaRPr lang="en-US" sz="4000" dirty="0" smtClean="0"/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which </a:t>
            </a:r>
            <a:r>
              <a:rPr lang="en-US" sz="4000" dirty="0"/>
              <a:t>mountain range? </a:t>
            </a:r>
            <a:endParaRPr lang="en-US" sz="4000" dirty="0" smtClean="0"/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The </a:t>
            </a:r>
            <a:r>
              <a:rPr lang="en-US" sz="3700" dirty="0"/>
              <a:t>Rockies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The </a:t>
            </a:r>
            <a:r>
              <a:rPr lang="en-US" sz="3700" dirty="0"/>
              <a:t>Alps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The </a:t>
            </a:r>
            <a:r>
              <a:rPr lang="en-US" sz="3700" dirty="0"/>
              <a:t>Blue Ridge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The </a:t>
            </a:r>
            <a:r>
              <a:rPr lang="en-US" sz="3700" dirty="0"/>
              <a:t>Smokies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Rivanna river and watershed 200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462162" y="4449898"/>
            <a:ext cx="2116588" cy="106505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49878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C. THE BLUE RIDGE 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 smtClean="0"/>
              <a:t>Rivanna river and watershed 200 answer</a:t>
            </a:r>
            <a:endParaRPr lang="en-US" sz="25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70412" y="3102863"/>
            <a:ext cx="3357433" cy="2702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644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700" dirty="0"/>
              <a:t>How much of the Rivanna </a:t>
            </a:r>
            <a:endParaRPr lang="en-US" sz="3700" dirty="0" smtClean="0"/>
          </a:p>
          <a:p>
            <a:pPr marL="45720" lv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Watershed </a:t>
            </a:r>
            <a:r>
              <a:rPr lang="en-US" sz="3700" dirty="0"/>
              <a:t>is forested?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20</a:t>
            </a:r>
            <a:r>
              <a:rPr lang="en-US" sz="3700" dirty="0"/>
              <a:t>%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40</a:t>
            </a:r>
            <a:r>
              <a:rPr lang="en-US" sz="3700" dirty="0"/>
              <a:t>%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65</a:t>
            </a:r>
            <a:r>
              <a:rPr lang="en-US" sz="3700" dirty="0"/>
              <a:t>%</a:t>
            </a:r>
          </a:p>
          <a:p>
            <a:pPr marL="708660" lvl="1" indent="-342900">
              <a:buFont typeface="+mj-lt"/>
              <a:buAutoNum type="alphaLcPeriod"/>
            </a:pPr>
            <a:r>
              <a:rPr lang="en-US" sz="3700" dirty="0" smtClean="0"/>
              <a:t> 94</a:t>
            </a:r>
            <a:r>
              <a:rPr lang="en-US" sz="3700" dirty="0"/>
              <a:t>%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 river and watershed 300</a:t>
            </a: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318263" y="4656203"/>
            <a:ext cx="2074008" cy="103774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35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C. 65%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Rivanna river and watershed 300 </a:t>
            </a:r>
            <a:r>
              <a:rPr lang="en-US" sz="2500" dirty="0" smtClean="0"/>
              <a:t>ANSWER</a:t>
            </a:r>
            <a:endParaRPr lang="en-US" sz="25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What </a:t>
            </a: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river/waterbody is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the Rivanna a </a:t>
            </a: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tributary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of?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The York River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The James River</a:t>
            </a:r>
          </a:p>
          <a:p>
            <a:pPr marL="1200150" lvl="1" indent="-742950">
              <a:buFont typeface="+mj-lt"/>
              <a:buAutoNum type="alphaLcPeriod"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Susquehanna River</a:t>
            </a:r>
            <a:endParaRPr lang="en-US" sz="3700" dirty="0">
              <a:solidFill>
                <a:schemeClr val="bg2">
                  <a:lumMod val="25000"/>
                </a:schemeClr>
              </a:solidFill>
            </a:endParaRPr>
          </a:p>
          <a:p>
            <a:pPr marL="1200150" lvl="1" indent="-742950">
              <a:buFont typeface="+mj-lt"/>
              <a:buAutoNum type="alphaLcPeriod"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The </a:t>
            </a: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Chesapeake Bay </a:t>
            </a:r>
            <a:endParaRPr lang="en-US" sz="37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RIVANNA RIVER AND WATERSHED 400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964256" y="5516440"/>
            <a:ext cx="1798004" cy="94216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97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696286" y="891454"/>
            <a:ext cx="1275375" cy="713153"/>
          </a:xfrm>
          <a:prstGeom prst="rect">
            <a:avLst/>
          </a:prstGeom>
          <a:solidFill>
            <a:srgbClr val="5C64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Animals and Aquatic Life</a:t>
            </a:r>
            <a:endParaRPr lang="en-US" sz="1600" dirty="0"/>
          </a:p>
        </p:txBody>
      </p:sp>
      <p:sp>
        <p:nvSpPr>
          <p:cNvPr id="53" name="Rectangle 52">
            <a:hlinkClick r:id="" action="ppaction://hlinkshowjump?jump=nextslide" highlightClick="1"/>
          </p:cNvPr>
          <p:cNvSpPr/>
          <p:nvPr/>
        </p:nvSpPr>
        <p:spPr>
          <a:xfrm>
            <a:off x="696287" y="1854454"/>
            <a:ext cx="1275374" cy="652278"/>
          </a:xfrm>
          <a:prstGeom prst="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" action="ppaction://hlinkshowjump?jump=nextslide"/>
              </a:rPr>
              <a:t>100</a:t>
            </a:r>
            <a:endParaRPr lang="en-US" dirty="0"/>
          </a:p>
        </p:txBody>
      </p:sp>
      <p:sp>
        <p:nvSpPr>
          <p:cNvPr id="54" name="Rectangle 53">
            <a:hlinkClick r:id="rId3" action="ppaction://hlinksldjump"/>
          </p:cNvPr>
          <p:cNvSpPr/>
          <p:nvPr/>
        </p:nvSpPr>
        <p:spPr>
          <a:xfrm>
            <a:off x="696286" y="2766854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3" action="ppaction://hlinksldjump"/>
              </a:rPr>
              <a:t>200</a:t>
            </a:r>
            <a:endParaRPr lang="en-US" dirty="0"/>
          </a:p>
        </p:txBody>
      </p:sp>
      <p:sp>
        <p:nvSpPr>
          <p:cNvPr id="55" name="Rectangle 54">
            <a:hlinkClick r:id="rId4" action="ppaction://hlinksldjump"/>
          </p:cNvPr>
          <p:cNvSpPr/>
          <p:nvPr/>
        </p:nvSpPr>
        <p:spPr>
          <a:xfrm>
            <a:off x="696286" y="3742735"/>
            <a:ext cx="1275375" cy="649112"/>
          </a:xfrm>
          <a:prstGeom prst="rect">
            <a:avLst/>
          </a:prstGeom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hlinkClick r:id="rId4" action="ppaction://hlinksldjump"/>
              </a:rPr>
              <a:t>300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6" name="Rectangle 55">
            <a:hlinkClick r:id="rId5" action="ppaction://hlinksldjump"/>
          </p:cNvPr>
          <p:cNvSpPr/>
          <p:nvPr/>
        </p:nvSpPr>
        <p:spPr>
          <a:xfrm>
            <a:off x="696286" y="4751797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5" action="ppaction://hlinksldjump"/>
              </a:rPr>
              <a:t>400</a:t>
            </a:r>
            <a:endParaRPr lang="en-US" dirty="0"/>
          </a:p>
        </p:txBody>
      </p:sp>
      <p:sp>
        <p:nvSpPr>
          <p:cNvPr id="57" name="Rectangle 56">
            <a:hlinkClick r:id="rId6" action="ppaction://hlinksldjump"/>
          </p:cNvPr>
          <p:cNvSpPr/>
          <p:nvPr/>
        </p:nvSpPr>
        <p:spPr>
          <a:xfrm>
            <a:off x="729703" y="5774266"/>
            <a:ext cx="1241958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6" action="ppaction://hlinksldjump"/>
              </a:rPr>
              <a:t>500</a:t>
            </a:r>
            <a:endParaRPr lang="en-US" dirty="0"/>
          </a:p>
        </p:txBody>
      </p:sp>
      <p:sp>
        <p:nvSpPr>
          <p:cNvPr id="58" name="Rectangle 57">
            <a:hlinkClick r:id="rId7" action="ppaction://hlinksldjump"/>
          </p:cNvPr>
          <p:cNvSpPr/>
          <p:nvPr/>
        </p:nvSpPr>
        <p:spPr>
          <a:xfrm>
            <a:off x="2356534" y="5774266"/>
            <a:ext cx="1275398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FFFFFF"/>
                </a:solidFill>
                <a:hlinkClick r:id="rId7" action="ppaction://hlinksldjump"/>
              </a:rPr>
              <a:t>500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59" name="Rectangle 58">
            <a:hlinkClick r:id="rId8" action="ppaction://hlinksldjump"/>
          </p:cNvPr>
          <p:cNvSpPr/>
          <p:nvPr/>
        </p:nvSpPr>
        <p:spPr>
          <a:xfrm>
            <a:off x="2356556" y="4751797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8" action="ppaction://hlinksldjump"/>
              </a:rPr>
              <a:t>400</a:t>
            </a:r>
            <a:endParaRPr lang="en-US" dirty="0"/>
          </a:p>
        </p:txBody>
      </p:sp>
      <p:sp>
        <p:nvSpPr>
          <p:cNvPr id="60" name="Rectangle 59">
            <a:hlinkClick r:id="rId9" action="ppaction://hlinksldjump"/>
          </p:cNvPr>
          <p:cNvSpPr/>
          <p:nvPr/>
        </p:nvSpPr>
        <p:spPr>
          <a:xfrm>
            <a:off x="2356556" y="3742735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9" action="ppaction://hlinksldjump"/>
              </a:rPr>
              <a:t>300</a:t>
            </a:r>
            <a:endParaRPr lang="en-US" dirty="0"/>
          </a:p>
        </p:txBody>
      </p:sp>
      <p:sp>
        <p:nvSpPr>
          <p:cNvPr id="61" name="Rectangle 60">
            <a:hlinkClick r:id="rId10" action="ppaction://hlinksldjump"/>
          </p:cNvPr>
          <p:cNvSpPr/>
          <p:nvPr/>
        </p:nvSpPr>
        <p:spPr>
          <a:xfrm>
            <a:off x="2356556" y="2766854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0" action="ppaction://hlinksldjump"/>
              </a:rPr>
              <a:t>200</a:t>
            </a:r>
            <a:endParaRPr lang="en-US" dirty="0"/>
          </a:p>
        </p:txBody>
      </p:sp>
      <p:sp>
        <p:nvSpPr>
          <p:cNvPr id="62" name="Rectangle 61">
            <a:hlinkClick r:id="rId11" action="ppaction://hlinksldjump"/>
          </p:cNvPr>
          <p:cNvSpPr/>
          <p:nvPr/>
        </p:nvSpPr>
        <p:spPr>
          <a:xfrm>
            <a:off x="2356556" y="1857620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1" action="ppaction://hlinksldjump"/>
              </a:rPr>
              <a:t>100</a:t>
            </a:r>
            <a:endParaRPr lang="en-US" dirty="0"/>
          </a:p>
        </p:txBody>
      </p:sp>
      <p:sp>
        <p:nvSpPr>
          <p:cNvPr id="63" name="Rectangle 62">
            <a:hlinkClick r:id="rId12" action="ppaction://hlinksldjump"/>
          </p:cNvPr>
          <p:cNvSpPr/>
          <p:nvPr/>
        </p:nvSpPr>
        <p:spPr>
          <a:xfrm>
            <a:off x="3927180" y="5774266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2" action="ppaction://hlinksldjump"/>
              </a:rPr>
              <a:t>500</a:t>
            </a:r>
            <a:endParaRPr lang="en-US" dirty="0"/>
          </a:p>
        </p:txBody>
      </p:sp>
      <p:sp>
        <p:nvSpPr>
          <p:cNvPr id="64" name="Rectangle 63">
            <a:hlinkClick r:id="rId13" action="ppaction://hlinksldjump"/>
          </p:cNvPr>
          <p:cNvSpPr/>
          <p:nvPr/>
        </p:nvSpPr>
        <p:spPr>
          <a:xfrm>
            <a:off x="3927180" y="3742735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3" action="ppaction://hlinksldjump"/>
              </a:rPr>
              <a:t>300</a:t>
            </a:r>
            <a:endParaRPr lang="en-US" dirty="0"/>
          </a:p>
        </p:txBody>
      </p:sp>
      <p:sp>
        <p:nvSpPr>
          <p:cNvPr id="65" name="Rectangle 64">
            <a:hlinkClick r:id="rId14" action="ppaction://hlinksldjump"/>
          </p:cNvPr>
          <p:cNvSpPr/>
          <p:nvPr/>
        </p:nvSpPr>
        <p:spPr>
          <a:xfrm>
            <a:off x="3927180" y="4751797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4" action="ppaction://hlinksldjump"/>
              </a:rPr>
              <a:t>400</a:t>
            </a:r>
            <a:endParaRPr lang="en-US" dirty="0"/>
          </a:p>
        </p:txBody>
      </p:sp>
      <p:sp>
        <p:nvSpPr>
          <p:cNvPr id="66" name="Rectangle 65">
            <a:hlinkClick r:id="rId15" action="ppaction://hlinksldjump"/>
          </p:cNvPr>
          <p:cNvSpPr/>
          <p:nvPr/>
        </p:nvSpPr>
        <p:spPr>
          <a:xfrm>
            <a:off x="3927180" y="2767930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5" action="ppaction://hlinksldjump"/>
              </a:rPr>
              <a:t>200</a:t>
            </a:r>
            <a:endParaRPr lang="en-US" dirty="0"/>
          </a:p>
        </p:txBody>
      </p:sp>
      <p:sp>
        <p:nvSpPr>
          <p:cNvPr id="67" name="Rectangle 66">
            <a:hlinkClick r:id="rId16" action="ppaction://hlinksldjump"/>
          </p:cNvPr>
          <p:cNvSpPr/>
          <p:nvPr/>
        </p:nvSpPr>
        <p:spPr>
          <a:xfrm>
            <a:off x="3927180" y="1854454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6" action="ppaction://hlinksldjump"/>
              </a:rPr>
              <a:t>100</a:t>
            </a:r>
            <a:endParaRPr lang="en-US" dirty="0"/>
          </a:p>
        </p:txBody>
      </p:sp>
      <p:sp>
        <p:nvSpPr>
          <p:cNvPr id="68" name="Rectangle 67">
            <a:hlinkClick r:id="rId17" action="ppaction://hlinksldjump"/>
          </p:cNvPr>
          <p:cNvSpPr/>
          <p:nvPr/>
        </p:nvSpPr>
        <p:spPr>
          <a:xfrm>
            <a:off x="5571336" y="5774266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7" action="ppaction://hlinksldjump"/>
              </a:rPr>
              <a:t>500</a:t>
            </a:r>
            <a:endParaRPr lang="en-US" dirty="0"/>
          </a:p>
        </p:txBody>
      </p:sp>
      <p:sp>
        <p:nvSpPr>
          <p:cNvPr id="69" name="Rectangle 68">
            <a:hlinkClick r:id="rId18" action="ppaction://hlinksldjump"/>
          </p:cNvPr>
          <p:cNvSpPr/>
          <p:nvPr/>
        </p:nvSpPr>
        <p:spPr>
          <a:xfrm>
            <a:off x="5571336" y="4751797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8" action="ppaction://hlinksldjump"/>
              </a:rPr>
              <a:t>400</a:t>
            </a:r>
            <a:endParaRPr lang="en-US" dirty="0"/>
          </a:p>
        </p:txBody>
      </p:sp>
      <p:sp>
        <p:nvSpPr>
          <p:cNvPr id="70" name="Rectangle 69">
            <a:hlinkClick r:id="rId19" action="ppaction://hlinksldjump"/>
          </p:cNvPr>
          <p:cNvSpPr/>
          <p:nvPr/>
        </p:nvSpPr>
        <p:spPr>
          <a:xfrm>
            <a:off x="5571336" y="3742735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19" action="ppaction://hlinksldjump"/>
              </a:rPr>
              <a:t>300</a:t>
            </a:r>
            <a:endParaRPr lang="en-US" dirty="0"/>
          </a:p>
        </p:txBody>
      </p:sp>
      <p:sp>
        <p:nvSpPr>
          <p:cNvPr id="71" name="Rectangle 70">
            <a:hlinkClick r:id="rId20" action="ppaction://hlinksldjump"/>
          </p:cNvPr>
          <p:cNvSpPr/>
          <p:nvPr/>
        </p:nvSpPr>
        <p:spPr>
          <a:xfrm>
            <a:off x="5571336" y="2766854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0" action="ppaction://hlinksldjump"/>
              </a:rPr>
              <a:t>200</a:t>
            </a:r>
            <a:endParaRPr lang="en-US" dirty="0"/>
          </a:p>
        </p:txBody>
      </p:sp>
      <p:sp>
        <p:nvSpPr>
          <p:cNvPr id="72" name="Rectangle 71">
            <a:hlinkClick r:id="rId21" action="ppaction://hlinksldjump"/>
          </p:cNvPr>
          <p:cNvSpPr/>
          <p:nvPr/>
        </p:nvSpPr>
        <p:spPr>
          <a:xfrm>
            <a:off x="5571336" y="1854454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1" action="ppaction://hlinksldjump"/>
              </a:rPr>
              <a:t>100</a:t>
            </a:r>
            <a:endParaRPr lang="en-US" dirty="0"/>
          </a:p>
        </p:txBody>
      </p:sp>
      <p:sp>
        <p:nvSpPr>
          <p:cNvPr id="74" name="TextBox 73"/>
          <p:cNvSpPr txBox="1"/>
          <p:nvPr/>
        </p:nvSpPr>
        <p:spPr>
          <a:xfrm>
            <a:off x="-751047" y="4219257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2356556" y="903763"/>
            <a:ext cx="1275375" cy="713153"/>
          </a:xfrm>
          <a:prstGeom prst="rect">
            <a:avLst/>
          </a:prstGeom>
          <a:solidFill>
            <a:srgbClr val="5C64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Rivanna River and Watershed</a:t>
            </a:r>
            <a:endParaRPr lang="en-US" sz="1600" dirty="0"/>
          </a:p>
        </p:txBody>
      </p:sp>
      <p:sp>
        <p:nvSpPr>
          <p:cNvPr id="30" name="Rectangle 29"/>
          <p:cNvSpPr/>
          <p:nvPr/>
        </p:nvSpPr>
        <p:spPr>
          <a:xfrm>
            <a:off x="3927180" y="908166"/>
            <a:ext cx="1275375" cy="713153"/>
          </a:xfrm>
          <a:prstGeom prst="rect">
            <a:avLst/>
          </a:prstGeom>
          <a:solidFill>
            <a:srgbClr val="5C64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Stormwater</a:t>
            </a:r>
            <a:endParaRPr lang="en-US" sz="1600" dirty="0"/>
          </a:p>
        </p:txBody>
      </p:sp>
      <p:sp>
        <p:nvSpPr>
          <p:cNvPr id="31" name="Rectangle 30"/>
          <p:cNvSpPr/>
          <p:nvPr/>
        </p:nvSpPr>
        <p:spPr>
          <a:xfrm>
            <a:off x="5571336" y="888583"/>
            <a:ext cx="1275375" cy="713153"/>
          </a:xfrm>
          <a:prstGeom prst="rect">
            <a:avLst/>
          </a:prstGeom>
          <a:solidFill>
            <a:srgbClr val="5C64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Water Quality Monitoring</a:t>
            </a:r>
            <a:endParaRPr lang="en-US" sz="1600" dirty="0"/>
          </a:p>
        </p:txBody>
      </p:sp>
      <p:sp>
        <p:nvSpPr>
          <p:cNvPr id="35" name="Rectangle 34"/>
          <p:cNvSpPr/>
          <p:nvPr/>
        </p:nvSpPr>
        <p:spPr>
          <a:xfrm>
            <a:off x="7231606" y="888583"/>
            <a:ext cx="1275375" cy="713153"/>
          </a:xfrm>
          <a:prstGeom prst="rect">
            <a:avLst/>
          </a:prstGeom>
          <a:solidFill>
            <a:srgbClr val="5C64B7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500" dirty="0" smtClean="0"/>
              <a:t>Water Conservation</a:t>
            </a:r>
            <a:endParaRPr lang="en-US" sz="1500" dirty="0"/>
          </a:p>
        </p:txBody>
      </p:sp>
      <p:sp>
        <p:nvSpPr>
          <p:cNvPr id="36" name="Rectangle 35">
            <a:hlinkClick r:id="rId21" action="ppaction://hlinksldjump"/>
          </p:cNvPr>
          <p:cNvSpPr/>
          <p:nvPr/>
        </p:nvSpPr>
        <p:spPr>
          <a:xfrm>
            <a:off x="7231606" y="1857620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2" action="ppaction://hlinksldjump"/>
              </a:rPr>
              <a:t>100</a:t>
            </a:r>
            <a:endParaRPr lang="en-US" dirty="0"/>
          </a:p>
        </p:txBody>
      </p:sp>
      <p:sp>
        <p:nvSpPr>
          <p:cNvPr id="37" name="Rectangle 36">
            <a:hlinkClick r:id="rId20" action="ppaction://hlinksldjump"/>
          </p:cNvPr>
          <p:cNvSpPr/>
          <p:nvPr/>
        </p:nvSpPr>
        <p:spPr>
          <a:xfrm>
            <a:off x="7231606" y="2812798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3" action="ppaction://hlinksldjump"/>
              </a:rPr>
              <a:t>200</a:t>
            </a:r>
            <a:endParaRPr lang="en-US" dirty="0"/>
          </a:p>
        </p:txBody>
      </p:sp>
      <p:sp>
        <p:nvSpPr>
          <p:cNvPr id="38" name="Rectangle 37">
            <a:hlinkClick r:id="rId19" action="ppaction://hlinksldjump"/>
          </p:cNvPr>
          <p:cNvSpPr/>
          <p:nvPr/>
        </p:nvSpPr>
        <p:spPr>
          <a:xfrm>
            <a:off x="7231606" y="3742735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4" action="ppaction://hlinksldjump"/>
              </a:rPr>
              <a:t>300</a:t>
            </a:r>
            <a:endParaRPr lang="en-US" dirty="0"/>
          </a:p>
        </p:txBody>
      </p:sp>
      <p:sp>
        <p:nvSpPr>
          <p:cNvPr id="39" name="Rectangle 38">
            <a:hlinkClick r:id="rId18" action="ppaction://hlinksldjump"/>
          </p:cNvPr>
          <p:cNvSpPr/>
          <p:nvPr/>
        </p:nvSpPr>
        <p:spPr>
          <a:xfrm>
            <a:off x="7231606" y="4792935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5" action="ppaction://hlinksldjump"/>
              </a:rPr>
              <a:t>400</a:t>
            </a:r>
            <a:endParaRPr lang="en-US" dirty="0"/>
          </a:p>
        </p:txBody>
      </p:sp>
      <p:sp>
        <p:nvSpPr>
          <p:cNvPr id="40" name="Rectangle 39">
            <a:hlinkClick r:id="rId17" action="ppaction://hlinksldjump"/>
          </p:cNvPr>
          <p:cNvSpPr/>
          <p:nvPr/>
        </p:nvSpPr>
        <p:spPr>
          <a:xfrm>
            <a:off x="7231606" y="5774266"/>
            <a:ext cx="1275375" cy="64911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hlinkClick r:id="rId26" action="ppaction://hlinksldjump"/>
              </a:rPr>
              <a:t>500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614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97741"/>
            <a:ext cx="8407893" cy="4208930"/>
          </a:xfrm>
        </p:spPr>
        <p:txBody>
          <a:bodyPr>
            <a:normAutofit fontScale="92500" lnSpcReduction="20000"/>
          </a:bodyPr>
          <a:lstStyle/>
          <a:p>
            <a:r>
              <a:rPr lang="en-US" sz="6000" dirty="0" smtClean="0"/>
              <a:t>B &amp; D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THE JAMES RIVER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AND THE CHESAPEAKE</a:t>
            </a:r>
          </a:p>
          <a:p>
            <a:pPr marL="45720" indent="0">
              <a:buNone/>
            </a:pPr>
            <a:r>
              <a:rPr lang="en-US" sz="6000" dirty="0" smtClean="0"/>
              <a:t>  BAY</a:t>
            </a:r>
          </a:p>
          <a:p>
            <a:pPr marL="45720" indent="0">
              <a:buNone/>
            </a:pPr>
            <a:r>
              <a:rPr lang="en-US" sz="6000" dirty="0" smtClean="0"/>
              <a:t> 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Rivanna river and watershed 400 </a:t>
            </a:r>
            <a:r>
              <a:rPr lang="en-US" sz="2500" dirty="0" smtClean="0"/>
              <a:t>ANSWER</a:t>
            </a:r>
            <a:endParaRPr lang="en-US" sz="25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7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22929"/>
            <a:ext cx="8407893" cy="4203550"/>
          </a:xfrm>
        </p:spPr>
        <p:txBody>
          <a:bodyPr>
            <a:noAutofit/>
          </a:bodyPr>
          <a:lstStyle/>
          <a:p>
            <a:r>
              <a:rPr lang="en-US" sz="3600" dirty="0" smtClean="0"/>
              <a:t>What are the two major threats to </a:t>
            </a:r>
          </a:p>
          <a:p>
            <a:pPr marL="4572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the Rivanna River?</a:t>
            </a:r>
            <a:endParaRPr lang="en-US" sz="3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Rivanna river and watershed 500</a:t>
            </a: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830503" y="4501582"/>
            <a:ext cx="2389696" cy="1051401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3985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PATHOGENS </a:t>
            </a:r>
            <a:r>
              <a:rPr lang="en-US" sz="6000" dirty="0"/>
              <a:t>(E.COLI) </a:t>
            </a:r>
            <a:r>
              <a:rPr lang="en-US" sz="6000" dirty="0" smtClean="0"/>
              <a:t>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AND </a:t>
            </a:r>
            <a:r>
              <a:rPr lang="en-US" sz="6000" dirty="0"/>
              <a:t>SEDIMENTATION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500" dirty="0"/>
              <a:t>Rivanna river and watershed 500 </a:t>
            </a:r>
            <a:r>
              <a:rPr lang="en-US" sz="2500" dirty="0" smtClean="0"/>
              <a:t>ANSWER</a:t>
            </a:r>
            <a:endParaRPr lang="en-US" sz="25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7200" y="3874786"/>
            <a:ext cx="5676900" cy="257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985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lvl="0"/>
            <a:r>
              <a:rPr lang="en-US" sz="3700" dirty="0"/>
              <a:t>Which of the following is not a </a:t>
            </a:r>
            <a:r>
              <a:rPr lang="en-US" sz="3700" dirty="0" smtClean="0"/>
              <a:t> </a:t>
            </a:r>
          </a:p>
          <a:p>
            <a:pPr marL="45720" lv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pervious </a:t>
            </a:r>
            <a:r>
              <a:rPr lang="en-US" sz="3700" dirty="0"/>
              <a:t>surface?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/>
              <a:t>Loose Gravel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/>
              <a:t>Vegetation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/>
              <a:t>Forests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/>
              <a:t>Sidewalks 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100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604062" y="4891741"/>
            <a:ext cx="2120900" cy="9652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56542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D. SIDEWALKS 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100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85907" y="3250329"/>
            <a:ext cx="3571446" cy="2678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90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2247"/>
            <a:ext cx="8407893" cy="4284232"/>
          </a:xfrm>
        </p:spPr>
        <p:txBody>
          <a:bodyPr/>
          <a:lstStyle/>
          <a:p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Which is not an example of a Best </a:t>
            </a:r>
            <a:endParaRPr lang="en-US" sz="3700" dirty="0" smtClean="0">
              <a:solidFill>
                <a:schemeClr val="bg2">
                  <a:lumMod val="25000"/>
                </a:schemeClr>
              </a:solidFill>
            </a:endParaRPr>
          </a:p>
          <a:p>
            <a:pPr marL="45720" indent="0">
              <a:buNone/>
            </a:pP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  Management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Practice (BMP)?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 Rain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Barrel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 Rain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Garden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 Impermeable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Pavement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3700" dirty="0" smtClean="0">
                <a:solidFill>
                  <a:schemeClr val="bg2">
                    <a:lumMod val="25000"/>
                  </a:schemeClr>
                </a:solidFill>
              </a:rPr>
              <a:t> Green </a:t>
            </a:r>
            <a:r>
              <a:rPr lang="en-US" sz="3700" dirty="0">
                <a:solidFill>
                  <a:schemeClr val="bg2">
                    <a:lumMod val="25000"/>
                  </a:schemeClr>
                </a:solidFill>
              </a:rPr>
              <a:t>Roofs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200	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622871" y="4956603"/>
            <a:ext cx="2007344" cy="103774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133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IMPERMEABLE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PAVEMENT 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200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593" y="3983561"/>
            <a:ext cx="4820412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36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69141"/>
            <a:ext cx="8407893" cy="4257338"/>
          </a:xfrm>
        </p:spPr>
        <p:txBody>
          <a:bodyPr>
            <a:normAutofit/>
          </a:bodyPr>
          <a:lstStyle/>
          <a:p>
            <a:pPr lvl="0"/>
            <a:r>
              <a:rPr lang="en-US" sz="3700" dirty="0"/>
              <a:t>How long can rain gardens hold </a:t>
            </a:r>
            <a:endParaRPr lang="en-US" sz="3700" dirty="0" smtClean="0"/>
          </a:p>
          <a:p>
            <a:pPr marL="45720" lvl="0" indent="0">
              <a:buNone/>
            </a:pPr>
            <a:r>
              <a:rPr lang="en-US" sz="3700" dirty="0"/>
              <a:t> </a:t>
            </a:r>
            <a:r>
              <a:rPr lang="en-US" sz="3700" dirty="0" smtClean="0"/>
              <a:t> water</a:t>
            </a:r>
            <a:r>
              <a:rPr lang="en-US" sz="3700" dirty="0"/>
              <a:t>?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 smtClean="0"/>
              <a:t> 12 </a:t>
            </a:r>
            <a:r>
              <a:rPr lang="en-US" sz="3700" dirty="0"/>
              <a:t>hours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 smtClean="0"/>
              <a:t> 24 </a:t>
            </a:r>
            <a:r>
              <a:rPr lang="en-US" sz="3700" dirty="0"/>
              <a:t>hours 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 smtClean="0"/>
              <a:t> 36 </a:t>
            </a:r>
            <a:r>
              <a:rPr lang="en-US" sz="3700" dirty="0"/>
              <a:t>hours 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700" dirty="0" smtClean="0"/>
              <a:t> 48 </a:t>
            </a:r>
            <a:r>
              <a:rPr lang="en-US" sz="3700" dirty="0"/>
              <a:t>hours</a:t>
            </a:r>
          </a:p>
          <a:p>
            <a:endParaRPr lang="en-US" sz="40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</a:t>
            </a:r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549166" y="4422091"/>
            <a:ext cx="2006600" cy="9398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601140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D. 48 HOURS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300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35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9481"/>
            <a:ext cx="8407893" cy="4216997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What is stormwater</a:t>
            </a:r>
            <a:r>
              <a:rPr lang="en-US" sz="4000" dirty="0" smtClean="0"/>
              <a:t>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400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733800" y="4699000"/>
            <a:ext cx="1879600" cy="9144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360624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aquatic life 100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800" dirty="0"/>
              <a:t>What are the signs of </a:t>
            </a:r>
            <a:r>
              <a:rPr lang="en-US" sz="4800" dirty="0" smtClean="0"/>
              <a:t>   </a:t>
            </a:r>
          </a:p>
          <a:p>
            <a:pPr marL="45720" lv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beaver </a:t>
            </a:r>
            <a:r>
              <a:rPr lang="en-US" sz="4800" dirty="0"/>
              <a:t>presence along the </a:t>
            </a:r>
            <a:endParaRPr lang="en-US" sz="4800" dirty="0" smtClean="0"/>
          </a:p>
          <a:p>
            <a:pPr marL="45720" lv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river</a:t>
            </a:r>
            <a:r>
              <a:rPr lang="en-US" sz="4800" dirty="0"/>
              <a:t>? </a:t>
            </a:r>
          </a:p>
          <a:p>
            <a:endParaRPr lang="en-US" sz="4000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727925" y="4628894"/>
            <a:ext cx="2348730" cy="110601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762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09481"/>
            <a:ext cx="8407893" cy="4216997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WATER FROM A RAIN </a:t>
            </a:r>
          </a:p>
          <a:p>
            <a:pPr marL="45720" indent="0">
              <a:buNone/>
            </a:pPr>
            <a:r>
              <a:rPr lang="en-US" sz="5400" dirty="0" smtClean="0"/>
              <a:t>  EVENT THAT DOES NOT </a:t>
            </a:r>
          </a:p>
          <a:p>
            <a:pPr marL="45720" indent="0">
              <a:buNone/>
            </a:pPr>
            <a:r>
              <a:rPr lang="en-US" sz="5400" dirty="0"/>
              <a:t> </a:t>
            </a:r>
            <a:r>
              <a:rPr lang="en-US" sz="5400" dirty="0" smtClean="0"/>
              <a:t> SOAK INTO THE GROUND</a:t>
            </a:r>
            <a:endParaRPr lang="en-US" sz="5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</a:t>
            </a:r>
            <a:r>
              <a:rPr lang="en-US" dirty="0" smtClean="0"/>
              <a:t>400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0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69140"/>
            <a:ext cx="8407893" cy="4652683"/>
          </a:xfrm>
        </p:spPr>
        <p:txBody>
          <a:bodyPr>
            <a:normAutofit/>
          </a:bodyPr>
          <a:lstStyle/>
          <a:p>
            <a:pPr lvl="0"/>
            <a:r>
              <a:rPr lang="en-US" sz="4000" dirty="0" smtClean="0"/>
              <a:t>What do we call the type of </a:t>
            </a:r>
          </a:p>
          <a:p>
            <a:pPr marL="4572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pollution source you can’t find </a:t>
            </a:r>
          </a:p>
          <a:p>
            <a:pPr marL="4572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the exact location it comes from? </a:t>
            </a:r>
          </a:p>
          <a:p>
            <a:pPr lvl="1"/>
            <a:r>
              <a:rPr lang="en-US" sz="3800" dirty="0" smtClean="0"/>
              <a:t>Hint: Opposite of the type where a pipe is pouring out pollution</a:t>
            </a:r>
            <a:endParaRPr lang="en-US" sz="3800" dirty="0"/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Stormwater </a:t>
            </a:r>
            <a:r>
              <a:rPr lang="en-US" dirty="0" smtClean="0"/>
              <a:t>500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425636" y="5431865"/>
            <a:ext cx="2055159" cy="9017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12010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/>
              <a:t>NON-POINT SOURCE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STORMWATER 500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2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What </a:t>
            </a:r>
            <a:r>
              <a:rPr lang="en-US" sz="4000" dirty="0" smtClean="0"/>
              <a:t>are </a:t>
            </a:r>
            <a:r>
              <a:rPr lang="en-US" sz="4000" dirty="0"/>
              <a:t>three </a:t>
            </a:r>
            <a:r>
              <a:rPr lang="en-US" sz="4000" dirty="0" smtClean="0"/>
              <a:t>types of water 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quality monitoring?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quality monitoring 100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441700" y="4978400"/>
            <a:ext cx="1981200" cy="9144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370333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5000" dirty="0" smtClean="0"/>
              <a:t>CHEMICAL, BACTERIA,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5000" dirty="0"/>
              <a:t> </a:t>
            </a:r>
            <a:r>
              <a:rPr lang="en-US" sz="5000" dirty="0" smtClean="0"/>
              <a:t> BIOLOGICAL, AND 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5000" dirty="0"/>
              <a:t> </a:t>
            </a:r>
            <a:r>
              <a:rPr lang="en-US" sz="5000" dirty="0" smtClean="0"/>
              <a:t> PHYSICAL</a:t>
            </a:r>
          </a:p>
          <a:p>
            <a:pPr marL="548640" lvl="2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4800" dirty="0" smtClean="0"/>
              <a:t> Any 3 of the 4</a:t>
            </a:r>
            <a:endParaRPr lang="en-US" sz="4800" dirty="0"/>
          </a:p>
          <a:p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Water quality </a:t>
            </a:r>
            <a:r>
              <a:rPr lang="en-US" sz="2800" dirty="0" smtClean="0"/>
              <a:t>monitoring 100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57080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319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3600" dirty="0"/>
              <a:t>Where do Benthic </a:t>
            </a:r>
            <a:endParaRPr lang="en-US" sz="3600" dirty="0" smtClean="0"/>
          </a:p>
          <a:p>
            <a:pPr marL="45720" lvl="0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Macroinvertebrates </a:t>
            </a:r>
            <a:r>
              <a:rPr lang="en-US" sz="3600" dirty="0"/>
              <a:t>live?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600" dirty="0" smtClean="0"/>
              <a:t> On </a:t>
            </a:r>
            <a:r>
              <a:rPr lang="en-US" sz="3600" dirty="0"/>
              <a:t>the top of a body of water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600" dirty="0" smtClean="0"/>
              <a:t> In </a:t>
            </a:r>
            <a:r>
              <a:rPr lang="en-US" sz="3600" dirty="0"/>
              <a:t>the middle of a body of water 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600" dirty="0" smtClean="0"/>
              <a:t> On </a:t>
            </a:r>
            <a:r>
              <a:rPr lang="en-US" sz="3600" dirty="0"/>
              <a:t>the bottom of a body of water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3600" dirty="0" smtClean="0"/>
              <a:t> Benthic </a:t>
            </a:r>
            <a:r>
              <a:rPr lang="en-US" sz="3600" dirty="0"/>
              <a:t>M</a:t>
            </a:r>
            <a:r>
              <a:rPr lang="en-US" sz="3600" dirty="0" smtClean="0"/>
              <a:t>acroinvertebrates </a:t>
            </a:r>
            <a:r>
              <a:rPr lang="en-US" sz="3600" dirty="0"/>
              <a:t>do </a:t>
            </a:r>
            <a:r>
              <a:rPr lang="en-US" sz="3600" dirty="0" smtClean="0"/>
              <a:t>   </a:t>
            </a:r>
          </a:p>
          <a:p>
            <a:pPr marL="365760" lvl="1" indent="0">
              <a:buNone/>
            </a:pPr>
            <a:r>
              <a:rPr lang="en-US" sz="3600" dirty="0"/>
              <a:t> </a:t>
            </a:r>
            <a:r>
              <a:rPr lang="en-US" sz="3600" dirty="0" smtClean="0"/>
              <a:t>      not </a:t>
            </a:r>
            <a:r>
              <a:rPr lang="en-US" sz="3600" dirty="0"/>
              <a:t>live in water</a:t>
            </a:r>
          </a:p>
          <a:p>
            <a:pPr lvl="0"/>
            <a:endParaRPr lang="en-US" dirty="0"/>
          </a:p>
          <a:p>
            <a:pPr marL="45720" lvl="0" indent="0">
              <a:buNone/>
            </a:pPr>
            <a:endParaRPr lang="en-US" sz="4000" dirty="0"/>
          </a:p>
          <a:p>
            <a:pPr marL="45720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</a:t>
            </a:r>
            <a:r>
              <a:rPr lang="en-US" dirty="0" smtClean="0"/>
              <a:t>monitoring 200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208148" y="5506590"/>
            <a:ext cx="1955800" cy="9652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923037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6000" dirty="0" smtClean="0"/>
              <a:t>C. ON THE BOTTOM OF 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A BODY OF WATER 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Water quality </a:t>
            </a:r>
            <a:r>
              <a:rPr lang="en-US" sz="2800" dirty="0" smtClean="0"/>
              <a:t>monitoring 200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0618" y="3818965"/>
            <a:ext cx="4341126" cy="25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9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2247"/>
            <a:ext cx="8407893" cy="4827494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sz="4000" dirty="0"/>
              <a:t>Which of the following is not a reason we </a:t>
            </a:r>
            <a:endParaRPr lang="en-US" sz="4000" dirty="0" smtClean="0"/>
          </a:p>
          <a:p>
            <a:pPr marL="4572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measure </a:t>
            </a:r>
            <a:r>
              <a:rPr lang="en-US" sz="4000" dirty="0"/>
              <a:t>benthic macroinvertebrates?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They </a:t>
            </a:r>
            <a:r>
              <a:rPr lang="en-US" sz="4000" dirty="0"/>
              <a:t>are affected by the physical, </a:t>
            </a:r>
            <a:r>
              <a:rPr lang="en-US" sz="4000" dirty="0" smtClean="0"/>
              <a:t>  </a:t>
            </a:r>
          </a:p>
          <a:p>
            <a:pPr marL="365760" lvl="1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chemical</a:t>
            </a:r>
            <a:r>
              <a:rPr lang="en-US" sz="4000" dirty="0"/>
              <a:t>, and biological conditions of </a:t>
            </a:r>
            <a:r>
              <a:rPr lang="en-US" sz="4000" dirty="0" smtClean="0"/>
              <a:t> </a:t>
            </a:r>
          </a:p>
          <a:p>
            <a:pPr marL="365760" lvl="1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the </a:t>
            </a:r>
            <a:r>
              <a:rPr lang="en-US" sz="4000" dirty="0"/>
              <a:t>stream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They </a:t>
            </a:r>
            <a:r>
              <a:rPr lang="en-US" sz="4000" dirty="0"/>
              <a:t>may show effects of pollution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They </a:t>
            </a:r>
            <a:r>
              <a:rPr lang="en-US" sz="4000" dirty="0"/>
              <a:t>are challenging to monitor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They </a:t>
            </a:r>
            <a:r>
              <a:rPr lang="en-US" sz="4000" dirty="0"/>
              <a:t>are important in the food web of </a:t>
            </a:r>
            <a:endParaRPr lang="en-US" sz="4000" dirty="0" smtClean="0"/>
          </a:p>
          <a:p>
            <a:pPr marL="365760" lvl="1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     the </a:t>
            </a:r>
            <a:r>
              <a:rPr lang="en-US" sz="4000" dirty="0"/>
              <a:t>stream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monitoring 300 </a:t>
            </a:r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435600" y="5607424"/>
            <a:ext cx="1905000" cy="900952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42451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55693"/>
            <a:ext cx="8407893" cy="4840941"/>
          </a:xfrm>
        </p:spPr>
        <p:txBody>
          <a:bodyPr>
            <a:normAutofit/>
          </a:bodyPr>
          <a:lstStyle/>
          <a:p>
            <a:pPr marL="45720" lvl="1" indent="0">
              <a:buClr>
                <a:schemeClr val="accent1"/>
              </a:buClr>
              <a:buNone/>
            </a:pPr>
            <a:r>
              <a:rPr lang="en-US" sz="6000" dirty="0" smtClean="0"/>
              <a:t>C. THEY ARE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6000" dirty="0"/>
              <a:t> </a:t>
            </a:r>
            <a:r>
              <a:rPr lang="en-US" sz="6000" dirty="0" smtClean="0"/>
              <a:t>   CHALLENGING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6000" dirty="0"/>
              <a:t> </a:t>
            </a:r>
            <a:r>
              <a:rPr lang="en-US" sz="6000" dirty="0" smtClean="0"/>
              <a:t>   TO MONITOR</a:t>
            </a:r>
            <a:endParaRPr lang="en-US" sz="6000" dirty="0"/>
          </a:p>
          <a:p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Water quality monitoring 300 </a:t>
            </a:r>
            <a:r>
              <a:rPr lang="en-US" sz="2800" dirty="0" smtClean="0"/>
              <a:t>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52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90165"/>
            <a:ext cx="8407893" cy="4136314"/>
          </a:xfrm>
        </p:spPr>
        <p:txBody>
          <a:bodyPr>
            <a:normAutofit/>
          </a:bodyPr>
          <a:lstStyle/>
          <a:p>
            <a:pPr lvl="0"/>
            <a:r>
              <a:rPr lang="en-US" sz="4000" dirty="0"/>
              <a:t>What are the two things we test </a:t>
            </a:r>
            <a:r>
              <a:rPr lang="en-US" sz="4000" dirty="0" smtClean="0"/>
              <a:t> </a:t>
            </a:r>
          </a:p>
          <a:p>
            <a:pPr marL="4572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for </a:t>
            </a:r>
            <a:r>
              <a:rPr lang="en-US" sz="4000" dirty="0"/>
              <a:t>with chemical monitoring?</a:t>
            </a:r>
          </a:p>
          <a:p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</a:t>
            </a:r>
            <a:r>
              <a:rPr lang="en-US" dirty="0" smtClean="0"/>
              <a:t>monitoring 400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505200" y="4356100"/>
            <a:ext cx="1993900" cy="9652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318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22830" y="1719071"/>
            <a:ext cx="8843749" cy="4407408"/>
          </a:xfrm>
        </p:spPr>
        <p:txBody>
          <a:bodyPr>
            <a:normAutofit/>
          </a:bodyPr>
          <a:lstStyle/>
          <a:p>
            <a:pPr marL="274320" lvl="1" indent="-228600">
              <a:buClr>
                <a:schemeClr val="accent1"/>
              </a:buClr>
              <a:buFont typeface="Wingdings 2" pitchFamily="18" charset="2"/>
              <a:buChar char=""/>
            </a:pPr>
            <a:r>
              <a:rPr lang="en-US" sz="6000" dirty="0" smtClean="0"/>
              <a:t>GNAWED TREE TRUNKS;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6000" dirty="0"/>
              <a:t> </a:t>
            </a:r>
            <a:r>
              <a:rPr lang="en-US" sz="6000" dirty="0" smtClean="0"/>
              <a:t> PEELED + POINTED </a:t>
            </a:r>
          </a:p>
          <a:p>
            <a:pPr marL="45720" lvl="1" indent="0">
              <a:buClr>
                <a:schemeClr val="accent1"/>
              </a:buClr>
              <a:buNone/>
            </a:pPr>
            <a:r>
              <a:rPr lang="en-US" sz="6000" dirty="0"/>
              <a:t> </a:t>
            </a:r>
            <a:r>
              <a:rPr lang="en-US" sz="6000" dirty="0" smtClean="0"/>
              <a:t> BRANCHES/STUMPS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aquatic life 100 ANSWER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5212" y="4881283"/>
            <a:ext cx="1869141" cy="173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780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57399"/>
            <a:ext cx="8407893" cy="4069079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PH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          AND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DISSOLVED OXYGEN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Water quality </a:t>
            </a:r>
            <a:r>
              <a:rPr lang="en-US" sz="2800" dirty="0" smtClean="0"/>
              <a:t>monitoring 400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50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936375"/>
            <a:ext cx="8407893" cy="4190103"/>
          </a:xfrm>
        </p:spPr>
        <p:txBody>
          <a:bodyPr>
            <a:normAutofit/>
          </a:bodyPr>
          <a:lstStyle/>
          <a:p>
            <a:r>
              <a:rPr lang="en-US" sz="4800" dirty="0" smtClean="0"/>
              <a:t>What is the black and white </a:t>
            </a:r>
          </a:p>
          <a:p>
            <a:pPr marL="4572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circle called we use to </a:t>
            </a:r>
          </a:p>
          <a:p>
            <a:pPr marL="4572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measure turbidity? </a:t>
            </a:r>
            <a:endParaRPr lang="en-US" sz="4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quality </a:t>
            </a:r>
            <a:r>
              <a:rPr lang="en-US" dirty="0" smtClean="0"/>
              <a:t>monitoring 500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454400" y="4584700"/>
            <a:ext cx="2032000" cy="901700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75862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SECCHI DISK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Water quality </a:t>
            </a:r>
            <a:r>
              <a:rPr lang="en-US" sz="2800" dirty="0" smtClean="0"/>
              <a:t>monitoring 500 ANSWER 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2909" y="3115441"/>
            <a:ext cx="3011037" cy="30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6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How many gallons of water does </a:t>
            </a:r>
            <a:r>
              <a:rPr lang="en-US" sz="4000" dirty="0" smtClean="0"/>
              <a:t> </a:t>
            </a:r>
          </a:p>
          <a:p>
            <a:pPr marL="4572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a </a:t>
            </a:r>
            <a:r>
              <a:rPr lang="en-US" sz="4000" dirty="0"/>
              <a:t>standard toilet use per flush?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1</a:t>
            </a:r>
            <a:r>
              <a:rPr lang="en-US" sz="4000" dirty="0"/>
              <a:t>-3 gallons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2</a:t>
            </a:r>
            <a:r>
              <a:rPr lang="en-US" sz="4000" dirty="0"/>
              <a:t>-4 gallons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5</a:t>
            </a:r>
            <a:r>
              <a:rPr lang="en-US" sz="4000" dirty="0"/>
              <a:t>-7 gallons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10</a:t>
            </a:r>
            <a:r>
              <a:rPr lang="en-US" sz="4000" dirty="0"/>
              <a:t>-12 gallons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100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080477" y="4753622"/>
            <a:ext cx="2265618" cy="1046826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866107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>
              <a:buNone/>
            </a:pPr>
            <a:r>
              <a:rPr lang="en-US" sz="6000" dirty="0" smtClean="0"/>
              <a:t>C. 5-7 </a:t>
            </a:r>
            <a:r>
              <a:rPr lang="en-US" sz="6000" dirty="0"/>
              <a:t>GALLONS 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100 answer</a:t>
            </a:r>
            <a:endParaRPr lang="en-US" dirty="0"/>
          </a:p>
        </p:txBody>
      </p:sp>
      <p:sp>
        <p:nvSpPr>
          <p:cNvPr id="5" name="Action Button: Home 4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9642" y="3116769"/>
            <a:ext cx="4001976" cy="2688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656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4000" dirty="0"/>
              <a:t>When is the best time to water </a:t>
            </a:r>
            <a:endParaRPr lang="en-US" sz="4000" dirty="0" smtClean="0"/>
          </a:p>
          <a:p>
            <a:pPr marL="45720" lvl="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 your </a:t>
            </a:r>
            <a:r>
              <a:rPr lang="en-US" sz="4000" dirty="0"/>
              <a:t>garden?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Early </a:t>
            </a:r>
            <a:r>
              <a:rPr lang="en-US" sz="4000" dirty="0"/>
              <a:t>in the morning 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In </a:t>
            </a:r>
            <a:r>
              <a:rPr lang="en-US" sz="4000" dirty="0"/>
              <a:t>the middle of the day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At </a:t>
            </a:r>
            <a:r>
              <a:rPr lang="en-US" sz="4000" dirty="0"/>
              <a:t>night</a:t>
            </a:r>
          </a:p>
          <a:p>
            <a:pPr marL="1108710" lvl="1" indent="-742950">
              <a:buFont typeface="+mj-lt"/>
              <a:buAutoNum type="alphaLcPeriod"/>
            </a:pPr>
            <a:r>
              <a:rPr lang="en-US" sz="4000" dirty="0" smtClean="0"/>
              <a:t> Either </a:t>
            </a:r>
            <a:r>
              <a:rPr lang="en-US" sz="4000" dirty="0"/>
              <a:t>A or </a:t>
            </a:r>
            <a:r>
              <a:rPr lang="en-US" sz="4000" dirty="0" smtClean="0"/>
              <a:t>C</a:t>
            </a:r>
            <a:endParaRPr lang="en-US" sz="4000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Water conservation 200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990156" y="4976716"/>
            <a:ext cx="2042489" cy="1149763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43561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17059"/>
            <a:ext cx="8407893" cy="4109420"/>
          </a:xfrm>
        </p:spPr>
        <p:txBody>
          <a:bodyPr>
            <a:normAutofit/>
          </a:bodyPr>
          <a:lstStyle/>
          <a:p>
            <a:r>
              <a:rPr lang="en-US" sz="6000" dirty="0" smtClean="0"/>
              <a:t>D. EITHER A OR C 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200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22758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399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400" dirty="0" smtClean="0"/>
              <a:t>Which type of plant typically </a:t>
            </a:r>
          </a:p>
          <a:p>
            <a:pPr marL="45720" indent="0">
              <a:buNone/>
            </a:pPr>
            <a:r>
              <a:rPr lang="en-US" sz="4400" dirty="0"/>
              <a:t> </a:t>
            </a:r>
            <a:r>
              <a:rPr lang="en-US" sz="4400" dirty="0" smtClean="0"/>
              <a:t> requires less watering? </a:t>
            </a:r>
          </a:p>
          <a:p>
            <a:pPr lvl="1"/>
            <a:r>
              <a:rPr lang="en-US" sz="4200" dirty="0" smtClean="0"/>
              <a:t>Native and adaptive plant</a:t>
            </a:r>
          </a:p>
          <a:p>
            <a:pPr lvl="1"/>
            <a:r>
              <a:rPr lang="en-US" sz="4200" dirty="0" smtClean="0"/>
              <a:t>Non-native plant and non-</a:t>
            </a:r>
          </a:p>
          <a:p>
            <a:pPr marL="365760" lvl="1" indent="0">
              <a:buNone/>
            </a:pPr>
            <a:r>
              <a:rPr lang="en-US" sz="4200" dirty="0"/>
              <a:t> </a:t>
            </a:r>
            <a:r>
              <a:rPr lang="en-US" sz="4200" dirty="0" smtClean="0"/>
              <a:t> adaptive plant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300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736869" y="5069541"/>
            <a:ext cx="2145472" cy="1210235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75143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42247"/>
            <a:ext cx="8407893" cy="4284232"/>
          </a:xfrm>
        </p:spPr>
        <p:txBody>
          <a:bodyPr>
            <a:normAutofit/>
          </a:bodyPr>
          <a:lstStyle/>
          <a:p>
            <a:r>
              <a:rPr lang="en-US" sz="6000" dirty="0" smtClean="0"/>
              <a:t> NATIVE AND 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 ADAPTIVE </a:t>
            </a:r>
          </a:p>
          <a:p>
            <a:pPr marL="45720" indent="0">
              <a:buNone/>
            </a:pPr>
            <a:r>
              <a:rPr lang="en-US" sz="6000" dirty="0"/>
              <a:t>  </a:t>
            </a:r>
            <a:r>
              <a:rPr lang="en-US" sz="6000" dirty="0" smtClean="0"/>
              <a:t> PLANT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300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7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84293"/>
            <a:ext cx="8407893" cy="4042185"/>
          </a:xfrm>
        </p:spPr>
        <p:txBody>
          <a:bodyPr>
            <a:normAutofit/>
          </a:bodyPr>
          <a:lstStyle/>
          <a:p>
            <a:r>
              <a:rPr lang="en-US" sz="4000" dirty="0" smtClean="0"/>
              <a:t>What are some uses for the 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water collected by a rain barrel?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400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655884" y="4650655"/>
            <a:ext cx="2145471" cy="116695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1326031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/>
            <a:r>
              <a:rPr lang="en-US" sz="4800" dirty="0"/>
              <a:t>What animal would be found </a:t>
            </a:r>
            <a:endParaRPr lang="en-US" sz="4800" dirty="0" smtClean="0"/>
          </a:p>
          <a:p>
            <a:pPr marL="45720" lvl="0" indent="0">
              <a:buNone/>
            </a:pPr>
            <a:r>
              <a:rPr lang="en-US" sz="4800" dirty="0"/>
              <a:t> </a:t>
            </a:r>
            <a:r>
              <a:rPr lang="en-US" sz="4800" dirty="0" smtClean="0"/>
              <a:t> on </a:t>
            </a:r>
            <a:r>
              <a:rPr lang="en-US" sz="4800" dirty="0"/>
              <a:t>the Rivanna River?</a:t>
            </a:r>
          </a:p>
          <a:p>
            <a:pPr marL="1280160" lvl="1" indent="-914400">
              <a:buFont typeface="+mj-lt"/>
              <a:buAutoNum type="alphaLcPeriod"/>
            </a:pPr>
            <a:r>
              <a:rPr lang="en-US" sz="4800" dirty="0"/>
              <a:t>Bald Eagle</a:t>
            </a:r>
          </a:p>
          <a:p>
            <a:pPr marL="1280160" lvl="1" indent="-914400">
              <a:buFont typeface="+mj-lt"/>
              <a:buAutoNum type="alphaLcPeriod"/>
            </a:pPr>
            <a:r>
              <a:rPr lang="en-US" sz="4800" dirty="0"/>
              <a:t>Alligator</a:t>
            </a:r>
          </a:p>
          <a:p>
            <a:pPr marL="1280160" lvl="1" indent="-914400">
              <a:buFont typeface="+mj-lt"/>
              <a:buAutoNum type="alphaLcPeriod"/>
            </a:pPr>
            <a:r>
              <a:rPr lang="en-US" sz="4800" dirty="0"/>
              <a:t>Flamingo</a:t>
            </a:r>
          </a:p>
          <a:p>
            <a:pPr marL="1280160" lvl="1" indent="-914400">
              <a:buFont typeface="+mj-lt"/>
              <a:buAutoNum type="alphaLcPeriod"/>
            </a:pPr>
            <a:r>
              <a:rPr lang="en-US" sz="4800" dirty="0"/>
              <a:t>Penguin </a:t>
            </a:r>
          </a:p>
          <a:p>
            <a:pPr marL="4572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aquatic life 200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6185853" y="4146897"/>
            <a:ext cx="1993689" cy="1092364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04216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WASHING THE CAR,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BATHING YOUR DOG,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WATERING THE </a:t>
            </a:r>
          </a:p>
          <a:p>
            <a:pPr marL="45720" indent="0">
              <a:buNone/>
            </a:pPr>
            <a:r>
              <a:rPr lang="en-US" sz="6000" dirty="0"/>
              <a:t> </a:t>
            </a:r>
            <a:r>
              <a:rPr lang="en-US" sz="6000" dirty="0" smtClean="0"/>
              <a:t> GARDEN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400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39919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58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percent of the earth’s 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water is freshwater, and what 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percentage of the human body is 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made up of water? </a:t>
            </a: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500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3381263" y="4908071"/>
            <a:ext cx="2162636" cy="104682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dirty="0" smtClean="0"/>
              <a:t>ANSWER</a:t>
            </a:r>
            <a:endParaRPr lang="en-US" sz="3400" dirty="0"/>
          </a:p>
        </p:txBody>
      </p:sp>
    </p:spTree>
    <p:extLst>
      <p:ext uri="{BB962C8B-B14F-4D97-AF65-F5344CB8AC3E}">
        <p14:creationId xmlns:p14="http://schemas.microsoft.com/office/powerpoint/2010/main" val="2195067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55693"/>
            <a:ext cx="8407893" cy="4591668"/>
          </a:xfrm>
        </p:spPr>
        <p:txBody>
          <a:bodyPr>
            <a:noAutofit/>
          </a:bodyPr>
          <a:lstStyle/>
          <a:p>
            <a:r>
              <a:rPr lang="en-US" sz="4400" dirty="0" smtClean="0"/>
              <a:t>3% FRESHWATER (2% OF WHICH IS IN GLACIERS, SO ONLY 1% AVAILABLE)</a:t>
            </a:r>
          </a:p>
          <a:p>
            <a:pPr marL="45720" indent="0">
              <a:buNone/>
            </a:pPr>
            <a:r>
              <a:rPr lang="en-US" sz="4400" dirty="0" smtClean="0"/>
              <a:t>                  AND</a:t>
            </a:r>
          </a:p>
          <a:p>
            <a:r>
              <a:rPr lang="en-US" sz="4400" dirty="0" smtClean="0"/>
              <a:t>65-70% OF HUMAN BODY IS MADE UP OF WATER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Water conservation </a:t>
            </a:r>
            <a:r>
              <a:rPr lang="en-US" dirty="0" smtClean="0"/>
              <a:t>500 answer</a:t>
            </a:r>
            <a:endParaRPr lang="en-US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3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A. BALD EAGLE </a:t>
            </a:r>
            <a:endParaRPr lang="en-US" sz="6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Animals and aquatic life 200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10764" y="3119845"/>
            <a:ext cx="2416579" cy="2901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698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1882587"/>
            <a:ext cx="8407893" cy="4243891"/>
          </a:xfrm>
        </p:spPr>
        <p:txBody>
          <a:bodyPr>
            <a:normAutofit/>
          </a:bodyPr>
          <a:lstStyle/>
          <a:p>
            <a:r>
              <a:rPr lang="en-US" sz="4400" dirty="0" smtClean="0"/>
              <a:t>Spinymussels are what type of mollusk, meaning that they have two shells held together by ligaments?</a:t>
            </a:r>
            <a:endParaRPr lang="en-US" sz="44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aquatic life 300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4989408" y="4514131"/>
            <a:ext cx="2321420" cy="1078709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ANSWER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578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6000" dirty="0" smtClean="0"/>
              <a:t>BIVALVE MOLLUSKS</a:t>
            </a:r>
            <a:endParaRPr lang="en-US" sz="6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/>
              <a:t>Animals and aquatic life 300 ANSWER</a:t>
            </a:r>
            <a:endParaRPr lang="en-US" sz="2800" dirty="0"/>
          </a:p>
        </p:txBody>
      </p:sp>
      <p:sp>
        <p:nvSpPr>
          <p:cNvPr id="4" name="Action Button: Home 3">
            <a:hlinkClick r:id="rId2" action="ppaction://hlinksldjump" highlightClick="1"/>
          </p:cNvPr>
          <p:cNvSpPr/>
          <p:nvPr/>
        </p:nvSpPr>
        <p:spPr>
          <a:xfrm>
            <a:off x="7742614" y="5805597"/>
            <a:ext cx="846635" cy="641764"/>
          </a:xfrm>
          <a:prstGeom prst="actionButtonHom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13843" y="3053212"/>
            <a:ext cx="3688044" cy="2766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7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80999" y="2017059"/>
            <a:ext cx="8407893" cy="4109420"/>
          </a:xfrm>
        </p:spPr>
        <p:txBody>
          <a:bodyPr>
            <a:normAutofit lnSpcReduction="10000"/>
          </a:bodyPr>
          <a:lstStyle/>
          <a:p>
            <a:r>
              <a:rPr lang="en-US" sz="4000" dirty="0" smtClean="0"/>
              <a:t>Which tree is not commonly  </a:t>
            </a:r>
          </a:p>
          <a:p>
            <a:pPr marL="45720" indent="0">
              <a:buNone/>
            </a:pPr>
            <a:r>
              <a:rPr lang="en-US" sz="4000" dirty="0"/>
              <a:t> </a:t>
            </a:r>
            <a:r>
              <a:rPr lang="en-US" sz="4000" dirty="0" smtClean="0"/>
              <a:t> found along the Rivanna River?</a:t>
            </a:r>
          </a:p>
          <a:p>
            <a:pPr marL="788670" indent="-742950">
              <a:buFont typeface="+mj-lt"/>
              <a:buAutoNum type="alphaLcPeriod"/>
            </a:pPr>
            <a:r>
              <a:rPr lang="en-US" sz="4000" dirty="0" smtClean="0"/>
              <a:t>River Birch</a:t>
            </a:r>
            <a:endParaRPr lang="en-US" sz="4000" dirty="0"/>
          </a:p>
          <a:p>
            <a:pPr marL="788670" indent="-742950">
              <a:buFont typeface="+mj-lt"/>
              <a:buAutoNum type="alphaLcPeriod"/>
            </a:pPr>
            <a:r>
              <a:rPr lang="en-US" sz="4000" dirty="0" smtClean="0"/>
              <a:t>Sequoia </a:t>
            </a:r>
            <a:endParaRPr lang="en-US" sz="4000" dirty="0"/>
          </a:p>
          <a:p>
            <a:pPr marL="788670" indent="-742950">
              <a:buFont typeface="+mj-lt"/>
              <a:buAutoNum type="alphaLcPeriod"/>
            </a:pPr>
            <a:r>
              <a:rPr lang="en-US" sz="4000" dirty="0" smtClean="0"/>
              <a:t>Green Ash</a:t>
            </a:r>
            <a:endParaRPr lang="en-US" sz="4000" dirty="0"/>
          </a:p>
          <a:p>
            <a:pPr marL="788670" indent="-742950">
              <a:buFont typeface="+mj-lt"/>
              <a:buAutoNum type="alphaLcPeriod"/>
            </a:pPr>
            <a:r>
              <a:rPr lang="en-US" sz="4000" dirty="0" smtClean="0"/>
              <a:t>American Sycamore</a:t>
            </a:r>
            <a:endParaRPr lang="en-US" sz="4000" dirty="0"/>
          </a:p>
          <a:p>
            <a:pPr marL="45720" indent="0">
              <a:buNone/>
            </a:pPr>
            <a:endParaRPr lang="en-US" sz="4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 and aquatic life 400 </a:t>
            </a:r>
            <a:endParaRPr lang="en-US" dirty="0"/>
          </a:p>
        </p:txBody>
      </p:sp>
      <p:sp>
        <p:nvSpPr>
          <p:cNvPr id="4" name="Action Button: Custom 3">
            <a:hlinkClick r:id="" action="ppaction://hlinkshowjump?jump=nextslide" highlightClick="1"/>
          </p:cNvPr>
          <p:cNvSpPr/>
          <p:nvPr/>
        </p:nvSpPr>
        <p:spPr>
          <a:xfrm>
            <a:off x="5788409" y="3342456"/>
            <a:ext cx="2417006" cy="1160637"/>
          </a:xfrm>
          <a:prstGeom prst="actionButtonBlank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/>
              <a:t>ANSWER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6924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Custom 6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FEFDFE"/>
      </a:hlink>
      <a:folHlink>
        <a:srgbClr val="753E7D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Grid.thmx</Template>
  <TotalTime>686</TotalTime>
  <Words>1027</Words>
  <Application>Microsoft Office PowerPoint</Application>
  <PresentationFormat>On-screen Show (4:3)</PresentationFormat>
  <Paragraphs>276</Paragraphs>
  <Slides>52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3" baseType="lpstr">
      <vt:lpstr>Grid</vt:lpstr>
      <vt:lpstr>Water trivia   www.rivannariver.org 434-97-RIVER </vt:lpstr>
      <vt:lpstr>PowerPoint Presentation</vt:lpstr>
      <vt:lpstr>Animals and aquatic life 100</vt:lpstr>
      <vt:lpstr>Animals and aquatic life 100 ANSWER</vt:lpstr>
      <vt:lpstr>Animals and aquatic life 200 </vt:lpstr>
      <vt:lpstr>Animals and aquatic life 200 ANSWER</vt:lpstr>
      <vt:lpstr>Animals and aquatic life 300</vt:lpstr>
      <vt:lpstr>Animals and aquatic life 300 ANSWER</vt:lpstr>
      <vt:lpstr>Animals and aquatic life 400 </vt:lpstr>
      <vt:lpstr>Animals and aquatic life 400 ANSWER</vt:lpstr>
      <vt:lpstr>Animals and aquatic life 500 </vt:lpstr>
      <vt:lpstr>Animals and aquatic life 500 ANSWER</vt:lpstr>
      <vt:lpstr>Rivanna river and watershed 100</vt:lpstr>
      <vt:lpstr>Rivanna river and watershed 100 answer</vt:lpstr>
      <vt:lpstr>Rivanna river and watershed 200</vt:lpstr>
      <vt:lpstr>Rivanna river and watershed 200 answer</vt:lpstr>
      <vt:lpstr>Rivanna river and watershed 300</vt:lpstr>
      <vt:lpstr>Rivanna river and watershed 300 ANSWER</vt:lpstr>
      <vt:lpstr>RIVANNA RIVER AND WATERSHED 400 </vt:lpstr>
      <vt:lpstr>Rivanna river and watershed 400 ANSWER</vt:lpstr>
      <vt:lpstr>Rivanna river and watershed 500</vt:lpstr>
      <vt:lpstr>Rivanna river and watershed 500 ANSWER</vt:lpstr>
      <vt:lpstr>Stormwater 100</vt:lpstr>
      <vt:lpstr>Stormwater 100 Answer</vt:lpstr>
      <vt:lpstr>STORMWATER 200 </vt:lpstr>
      <vt:lpstr>STORMWATER 200 ANSWER</vt:lpstr>
      <vt:lpstr>Stormwater 300</vt:lpstr>
      <vt:lpstr>STORMWATER 300 ANSWER</vt:lpstr>
      <vt:lpstr>STORMWATER 400</vt:lpstr>
      <vt:lpstr>Stormwater 400 ANSWER</vt:lpstr>
      <vt:lpstr>Stormwater 500 </vt:lpstr>
      <vt:lpstr>STORMWATER 500 ANSWER</vt:lpstr>
      <vt:lpstr>Water quality monitoring 100</vt:lpstr>
      <vt:lpstr>Water quality monitoring 100 ANSWER</vt:lpstr>
      <vt:lpstr>Water quality monitoring 200</vt:lpstr>
      <vt:lpstr>Water quality monitoring 200 ANSWER</vt:lpstr>
      <vt:lpstr>Water quality monitoring 300 </vt:lpstr>
      <vt:lpstr>Water quality monitoring 300 ANSWER</vt:lpstr>
      <vt:lpstr>Water quality monitoring 400</vt:lpstr>
      <vt:lpstr>Water quality monitoring 400 ANSWER</vt:lpstr>
      <vt:lpstr>Water quality monitoring 500 </vt:lpstr>
      <vt:lpstr>Water quality monitoring 500 ANSWER </vt:lpstr>
      <vt:lpstr>Water conservation 100</vt:lpstr>
      <vt:lpstr>Water conservation 100 answer</vt:lpstr>
      <vt:lpstr>Water conservation 200</vt:lpstr>
      <vt:lpstr>Water conservation 200 answer</vt:lpstr>
      <vt:lpstr>Water conservation 300</vt:lpstr>
      <vt:lpstr>Water conservation 300 answer</vt:lpstr>
      <vt:lpstr>Water conservation 400</vt:lpstr>
      <vt:lpstr>Water conservation 400 answer</vt:lpstr>
      <vt:lpstr>Water conservation 500</vt:lpstr>
      <vt:lpstr>Water conservation 500 answer</vt:lpstr>
    </vt:vector>
  </TitlesOfParts>
  <Company>CNU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Jeopardy</dc:title>
  <dc:creator>Abby Weaver</dc:creator>
  <cp:lastModifiedBy>Work</cp:lastModifiedBy>
  <cp:revision>61</cp:revision>
  <dcterms:created xsi:type="dcterms:W3CDTF">2015-05-03T23:50:25Z</dcterms:created>
  <dcterms:modified xsi:type="dcterms:W3CDTF">2015-05-20T18:49:26Z</dcterms:modified>
</cp:coreProperties>
</file>